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67" r:id="rId4"/>
    <p:sldId id="275" r:id="rId5"/>
    <p:sldId id="283" r:id="rId6"/>
    <p:sldId id="284" r:id="rId7"/>
    <p:sldId id="281" r:id="rId8"/>
    <p:sldId id="279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23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EEA20-460B-41ED-AE40-895F853D40A1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C5173-1587-48C9-BE57-A6FDBB20444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62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source=images&amp;cd=&amp;cad=rja&amp;docid=f1muYLMzUZkykM&amp;tbnid=AxOtu2NuR2mLrM:&amp;ved=&amp;url=http://blog.slq.qld.gov.au/summerreadingclub/2009/12/&amp;ei=KSzVUZqXL4Kn0AWbhYGgCA&amp;psig=AFQjCNFt_nUXMTVYENc_gSFCLLBl-568Mg&amp;ust=137301136980661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8744" y="0"/>
            <a:ext cx="4085256" cy="278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6084168" y="0"/>
            <a:ext cx="3066865" cy="1631216"/>
          </a:xfrm>
          <a:prstGeom prst="rect">
            <a:avLst/>
          </a:prstGeom>
          <a:solidFill>
            <a:srgbClr val="EE0000"/>
          </a:solidFill>
        </p:spPr>
        <p:txBody>
          <a:bodyPr wrap="none" rtlCol="0">
            <a:spAutoFit/>
          </a:bodyPr>
          <a:lstStyle/>
          <a:p>
            <a:r>
              <a:rPr lang="nl-NL" sz="2400" i="1" dirty="0" smtClean="0">
                <a:solidFill>
                  <a:schemeClr val="bg1"/>
                </a:solidFill>
                <a:latin typeface="Georgia" pitchFamily="18" charset="0"/>
              </a:rPr>
              <a:t>Het leuke van</a:t>
            </a:r>
          </a:p>
          <a:p>
            <a:r>
              <a:rPr lang="nl-NL" sz="2400" i="1" dirty="0" smtClean="0">
                <a:solidFill>
                  <a:schemeClr val="bg1"/>
                </a:solidFill>
                <a:latin typeface="Georgia" pitchFamily="18" charset="0"/>
              </a:rPr>
              <a:t>communicatie,</a:t>
            </a:r>
          </a:p>
          <a:p>
            <a:r>
              <a:rPr lang="nl-NL" sz="2400" i="1" dirty="0" smtClean="0">
                <a:solidFill>
                  <a:schemeClr val="bg1"/>
                </a:solidFill>
                <a:latin typeface="Georgia" pitchFamily="18" charset="0"/>
              </a:rPr>
              <a:t>je doet het (meestal)</a:t>
            </a:r>
          </a:p>
          <a:p>
            <a:r>
              <a:rPr lang="nl-NL" sz="2400" i="1" dirty="0" smtClean="0">
                <a:solidFill>
                  <a:schemeClr val="bg1"/>
                </a:solidFill>
                <a:latin typeface="Georgia" pitchFamily="18" charset="0"/>
              </a:rPr>
              <a:t>met een ander</a:t>
            </a:r>
            <a:endParaRPr lang="nl-NL" sz="24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0" y="0"/>
            <a:ext cx="5076056" cy="68326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sz="600" dirty="0" smtClean="0"/>
          </a:p>
          <a:p>
            <a:endParaRPr lang="nl-NL" sz="600" dirty="0" smtClean="0"/>
          </a:p>
          <a:p>
            <a:endParaRPr lang="nl-NL" sz="600" dirty="0" smtClean="0"/>
          </a:p>
          <a:p>
            <a:endParaRPr lang="nl-NL" sz="600" dirty="0" smtClean="0"/>
          </a:p>
          <a:p>
            <a:endParaRPr lang="nl-NL" sz="600" dirty="0" smtClean="0"/>
          </a:p>
          <a:p>
            <a:endParaRPr lang="nl-NL" sz="600" dirty="0" smtClean="0"/>
          </a:p>
          <a:p>
            <a:endParaRPr lang="nl-NL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g.slq.qld.gov.au/summerreadingclub/wp-content/uploads/2009/12/Speech-bubble-order.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80927"/>
            <a:ext cx="3384376" cy="3458217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323528" y="980728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i="1" dirty="0" smtClean="0">
                <a:latin typeface="Franklin Gothic Book" pitchFamily="34" charset="0"/>
              </a:rPr>
              <a:t>“</a:t>
            </a:r>
            <a:r>
              <a:rPr lang="nl-NL" sz="2000" i="1" dirty="0" smtClean="0">
                <a:latin typeface="Georgia" pitchFamily="18" charset="0"/>
              </a:rPr>
              <a:t>Communicatie is een proces van tweerichtingsverkeer waarbij zender en ontvanger beiden actief kunnen zijn en van rol kunnen wisselen; communicatie wordt in deze optiek gezien als een interactief proces.</a:t>
            </a:r>
            <a:r>
              <a:rPr lang="nl-NL" sz="2000" i="1" dirty="0" smtClean="0">
                <a:latin typeface="Franklin Gothic Book" pitchFamily="34" charset="0"/>
              </a:rPr>
              <a:t>” </a:t>
            </a:r>
          </a:p>
          <a:p>
            <a:endParaRPr lang="nl-NL" sz="2000" dirty="0" smtClean="0">
              <a:latin typeface="Franklin Gothic Book" pitchFamily="34" charset="0"/>
            </a:endParaRPr>
          </a:p>
          <a:p>
            <a:r>
              <a:rPr lang="nl-NL" sz="2000" dirty="0" smtClean="0">
                <a:latin typeface="Franklin Gothic Book" pitchFamily="34" charset="0"/>
              </a:rPr>
              <a:t>– Betteke van Ruler</a:t>
            </a:r>
            <a:endParaRPr lang="nl-NL" sz="20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edwardsatterfield.com/images/PNG/post-it_large.png"/>
          <p:cNvPicPr>
            <a:picLocks noChangeAspect="1" noChangeArrowheads="1"/>
          </p:cNvPicPr>
          <p:nvPr/>
        </p:nvPicPr>
        <p:blipFill>
          <a:blip r:embed="rId2" cstate="print"/>
          <a:srcRect l="19273" t="8549" r="19855" b="13950"/>
          <a:stretch>
            <a:fillRect/>
          </a:stretch>
        </p:blipFill>
        <p:spPr bwMode="auto">
          <a:xfrm rot="279475">
            <a:off x="4851472" y="1374422"/>
            <a:ext cx="4111305" cy="46305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60" y="0"/>
            <a:ext cx="8799240" cy="1484784"/>
          </a:xfrm>
        </p:spPr>
        <p:txBody>
          <a:bodyPr>
            <a:noAutofit/>
          </a:bodyPr>
          <a:lstStyle/>
          <a:p>
            <a:pPr algn="l"/>
            <a:r>
              <a:rPr lang="en-US" sz="3600" i="1" dirty="0" err="1" smtClean="0">
                <a:solidFill>
                  <a:srgbClr val="FF0000"/>
                </a:solidFill>
                <a:latin typeface="Georgia" pitchFamily="18" charset="0"/>
              </a:rPr>
              <a:t>Communicatie</a:t>
            </a:r>
            <a:r>
              <a:rPr lang="en-US" sz="3600" i="1" dirty="0" smtClean="0">
                <a:solidFill>
                  <a:srgbClr val="FF0000"/>
                </a:solidFill>
                <a:latin typeface="Georgia" pitchFamily="18" charset="0"/>
              </a:rPr>
              <a:t> verandert </a:t>
            </a:r>
            <a:r>
              <a:rPr lang="en-US" sz="3600" i="1" dirty="0" err="1">
                <a:solidFill>
                  <a:srgbClr val="FF0000"/>
                </a:solidFill>
                <a:latin typeface="Georgia" pitchFamily="18" charset="0"/>
              </a:rPr>
              <a:t>razendsnel</a:t>
            </a:r>
            <a:endParaRPr lang="nl-NL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074" name="Picture 2" descr="http://edwardsatterfield.com/images/PNG/post-it_large.png"/>
          <p:cNvPicPr>
            <a:picLocks noChangeAspect="1" noChangeArrowheads="1"/>
          </p:cNvPicPr>
          <p:nvPr/>
        </p:nvPicPr>
        <p:blipFill>
          <a:blip r:embed="rId2" cstate="print"/>
          <a:srcRect l="18398" t="8549" r="20041" b="13950"/>
          <a:stretch>
            <a:fillRect/>
          </a:stretch>
        </p:blipFill>
        <p:spPr bwMode="auto">
          <a:xfrm rot="21401870">
            <a:off x="244380" y="1321522"/>
            <a:ext cx="4475805" cy="498463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2" y="2269932"/>
            <a:ext cx="8820472" cy="45434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We gingen uit van de </a:t>
            </a:r>
            <a:r>
              <a:rPr lang="nl-NL" sz="1600" dirty="0" smtClean="0">
                <a:solidFill>
                  <a:srgbClr val="FF0000"/>
                </a:solidFill>
                <a:latin typeface="Franklin Gothic Medium" pitchFamily="34" charset="0"/>
                <a:cs typeface="Browallia New" pitchFamily="34" charset="-34"/>
              </a:rPr>
              <a:t>ZENDER			</a:t>
            </a: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Nu van de </a:t>
            </a:r>
            <a:r>
              <a:rPr lang="nl-NL" sz="1600" cap="all" dirty="0" smtClean="0">
                <a:solidFill>
                  <a:srgbClr val="00B050"/>
                </a:solidFill>
                <a:latin typeface="Franklin Gothic Medium" pitchFamily="34" charset="0"/>
                <a:cs typeface="Browallia New" pitchFamily="34" charset="-34"/>
              </a:rPr>
              <a:t>ontvanger</a:t>
            </a:r>
            <a:r>
              <a:rPr lang="nl-NL" sz="1600" b="1" dirty="0" smtClean="0">
                <a:latin typeface="Franklin Gothic Medium" pitchFamily="34" charset="0"/>
                <a:cs typeface="Browallia New" pitchFamily="34" charset="-34"/>
              </a:rPr>
              <a:t>	</a:t>
            </a:r>
            <a:endParaRPr lang="nl-NL" sz="1600" b="1" dirty="0" smtClean="0">
              <a:solidFill>
                <a:srgbClr val="00B050"/>
              </a:solidFill>
              <a:latin typeface="Franklin Gothic Medium" pitchFamily="34" charset="0"/>
              <a:cs typeface="Browallia New" pitchFamily="34" charset="-34"/>
            </a:endParaRPr>
          </a:p>
          <a:p>
            <a:pPr>
              <a:buNone/>
            </a:pP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We richtten ons op de </a:t>
            </a:r>
            <a:r>
              <a:rPr lang="nl-NL" sz="1600" cap="all" dirty="0" smtClean="0">
                <a:solidFill>
                  <a:srgbClr val="FF0000"/>
                </a:solidFill>
                <a:latin typeface="Franklin Gothic Medium" pitchFamily="34" charset="0"/>
                <a:cs typeface="Browallia New" pitchFamily="34" charset="-34"/>
              </a:rPr>
              <a:t>massa			</a:t>
            </a: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Nu op </a:t>
            </a:r>
            <a:r>
              <a:rPr lang="nl-NL" sz="1600" cap="all" dirty="0" smtClean="0">
                <a:solidFill>
                  <a:srgbClr val="00B050"/>
                </a:solidFill>
                <a:latin typeface="Franklin Gothic Medium" pitchFamily="34" charset="0"/>
                <a:cs typeface="Browallia New" pitchFamily="34" charset="-34"/>
              </a:rPr>
              <a:t>one-to-one</a:t>
            </a: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 communicatie</a:t>
            </a:r>
          </a:p>
          <a:p>
            <a:pPr>
              <a:buNone/>
            </a:pP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We wilden </a:t>
            </a:r>
            <a:r>
              <a:rPr lang="nl-NL" sz="1600" cap="all" dirty="0" smtClean="0">
                <a:solidFill>
                  <a:srgbClr val="FF0000"/>
                </a:solidFill>
                <a:latin typeface="Franklin Gothic Medium" pitchFamily="34" charset="0"/>
                <a:cs typeface="Browallia New" pitchFamily="34" charset="-34"/>
              </a:rPr>
              <a:t>informeren</a:t>
            </a:r>
            <a:r>
              <a:rPr lang="nl-NL" sz="1600" b="1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  <a:cs typeface="Browallia New" pitchFamily="34" charset="-34"/>
              </a:rPr>
              <a:t> 			</a:t>
            </a: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Nu </a:t>
            </a:r>
            <a:r>
              <a:rPr lang="nl-NL" sz="1600" cap="all" dirty="0" smtClean="0">
                <a:solidFill>
                  <a:srgbClr val="00B050"/>
                </a:solidFill>
                <a:latin typeface="Franklin Gothic Medium" pitchFamily="34" charset="0"/>
                <a:cs typeface="Browallia New" pitchFamily="34" charset="-34"/>
              </a:rPr>
              <a:t>communiceren</a:t>
            </a:r>
          </a:p>
          <a:p>
            <a:pPr>
              <a:buNone/>
            </a:pP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We ontwierpen </a:t>
            </a:r>
            <a:r>
              <a:rPr lang="nl-NL" sz="1600" cap="all" dirty="0" smtClean="0">
                <a:solidFill>
                  <a:srgbClr val="FF0000"/>
                </a:solidFill>
                <a:latin typeface="Franklin Gothic Medium" pitchFamily="34" charset="0"/>
                <a:cs typeface="Browallia New" pitchFamily="34" charset="-34"/>
              </a:rPr>
              <a:t>logo’s</a:t>
            </a: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 			Nu een </a:t>
            </a:r>
            <a:r>
              <a:rPr lang="nl-NL" sz="1600" cap="all" dirty="0" smtClean="0">
                <a:solidFill>
                  <a:srgbClr val="00B050"/>
                </a:solidFill>
                <a:latin typeface="Franklin Gothic Medium" pitchFamily="34" charset="0"/>
                <a:cs typeface="Browallia New" pitchFamily="34" charset="-34"/>
              </a:rPr>
              <a:t>visuele</a:t>
            </a: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 </a:t>
            </a:r>
            <a:r>
              <a:rPr lang="nl-NL" sz="1600" cap="all" dirty="0" smtClean="0">
                <a:solidFill>
                  <a:srgbClr val="00B050"/>
                </a:solidFill>
                <a:latin typeface="Franklin Gothic Medium" pitchFamily="34" charset="0"/>
                <a:cs typeface="Browallia New" pitchFamily="34" charset="-34"/>
              </a:rPr>
              <a:t>identiteit</a:t>
            </a:r>
          </a:p>
          <a:p>
            <a:pPr>
              <a:buNone/>
            </a:pP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We dachten in </a:t>
            </a:r>
            <a:r>
              <a:rPr lang="nl-NL" sz="1600" cap="all" dirty="0" smtClean="0">
                <a:solidFill>
                  <a:srgbClr val="FF0000"/>
                </a:solidFill>
                <a:latin typeface="Franklin Gothic Medium" pitchFamily="34" charset="0"/>
                <a:cs typeface="Browallia New" pitchFamily="34" charset="-34"/>
              </a:rPr>
              <a:t>tekst</a:t>
            </a: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 			Nu in </a:t>
            </a:r>
            <a:r>
              <a:rPr lang="nl-NL" sz="1600" cap="all" dirty="0" smtClean="0">
                <a:solidFill>
                  <a:srgbClr val="00B050"/>
                </a:solidFill>
                <a:latin typeface="Franklin Gothic Medium" pitchFamily="34" charset="0"/>
                <a:cs typeface="Browallia New" pitchFamily="34" charset="-34"/>
              </a:rPr>
              <a:t>beeld</a:t>
            </a:r>
          </a:p>
          <a:p>
            <a:pPr>
              <a:buNone/>
            </a:pP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We hadden een </a:t>
            </a:r>
            <a:r>
              <a:rPr lang="nl-NL" sz="1600" cap="all" dirty="0" smtClean="0">
                <a:solidFill>
                  <a:srgbClr val="FF0000"/>
                </a:solidFill>
                <a:latin typeface="Franklin Gothic Medium" pitchFamily="34" charset="0"/>
                <a:cs typeface="Browallia New" pitchFamily="34" charset="-34"/>
              </a:rPr>
              <a:t>informatietekort</a:t>
            </a:r>
            <a:r>
              <a:rPr lang="nl-NL" sz="1600" b="1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  <a:cs typeface="Browallia New" pitchFamily="34" charset="-34"/>
              </a:rPr>
              <a:t> 		</a:t>
            </a: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Nu een </a:t>
            </a:r>
            <a:r>
              <a:rPr lang="nl-NL" sz="1600" cap="all" dirty="0" smtClean="0">
                <a:solidFill>
                  <a:srgbClr val="00B050"/>
                </a:solidFill>
                <a:latin typeface="Franklin Gothic Medium" pitchFamily="34" charset="0"/>
                <a:cs typeface="Browallia New" pitchFamily="34" charset="-34"/>
              </a:rPr>
              <a:t>overload</a:t>
            </a:r>
          </a:p>
          <a:p>
            <a:pPr>
              <a:buNone/>
            </a:pP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We ontwikkelden </a:t>
            </a:r>
            <a:r>
              <a:rPr lang="nl-NL" sz="1600" cap="all" dirty="0" smtClean="0">
                <a:solidFill>
                  <a:srgbClr val="FF0000"/>
                </a:solidFill>
                <a:latin typeface="Franklin Gothic Medium" pitchFamily="34" charset="0"/>
                <a:cs typeface="Browallia New" pitchFamily="34" charset="-34"/>
              </a:rPr>
              <a:t>communicatiemiddelen	</a:t>
            </a: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Nu </a:t>
            </a:r>
            <a:r>
              <a:rPr lang="nl-NL" sz="1600" cap="all" dirty="0" smtClean="0">
                <a:solidFill>
                  <a:srgbClr val="00B050"/>
                </a:solidFill>
                <a:latin typeface="Franklin Gothic Medium" pitchFamily="34" charset="0"/>
                <a:cs typeface="Browallia New" pitchFamily="34" charset="-34"/>
              </a:rPr>
              <a:t>concepten</a:t>
            </a:r>
          </a:p>
          <a:p>
            <a:pPr>
              <a:buNone/>
            </a:pP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We communiceerden over </a:t>
            </a:r>
            <a:r>
              <a:rPr lang="nl-NL" sz="1600" cap="all" dirty="0" smtClean="0">
                <a:solidFill>
                  <a:srgbClr val="FF0000"/>
                </a:solidFill>
                <a:latin typeface="Franklin Gothic Medium" pitchFamily="34" charset="0"/>
                <a:cs typeface="Browallia New" pitchFamily="34" charset="-34"/>
              </a:rPr>
              <a:t>producten 		</a:t>
            </a: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Nu over </a:t>
            </a:r>
            <a:r>
              <a:rPr lang="nl-NL" sz="1600" cap="all" dirty="0" smtClean="0">
                <a:solidFill>
                  <a:srgbClr val="00B050"/>
                </a:solidFill>
                <a:latin typeface="Franklin Gothic Medium" pitchFamily="34" charset="0"/>
                <a:cs typeface="Browallia New" pitchFamily="34" charset="-34"/>
              </a:rPr>
              <a:t>merken</a:t>
            </a:r>
          </a:p>
          <a:p>
            <a:pPr>
              <a:buNone/>
            </a:pP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We focusten ons op </a:t>
            </a:r>
            <a:r>
              <a:rPr lang="nl-NL" sz="1600" cap="all" dirty="0" smtClean="0">
                <a:solidFill>
                  <a:srgbClr val="FF0000"/>
                </a:solidFill>
                <a:latin typeface="Franklin Gothic Medium" pitchFamily="34" charset="0"/>
                <a:cs typeface="Browallia New" pitchFamily="34" charset="-34"/>
              </a:rPr>
              <a:t>verkopen 		</a:t>
            </a: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Nu op </a:t>
            </a:r>
            <a:r>
              <a:rPr lang="nl-NL" sz="1600" cap="all" dirty="0" smtClean="0">
                <a:solidFill>
                  <a:srgbClr val="00B050"/>
                </a:solidFill>
                <a:latin typeface="Franklin Gothic Medium" pitchFamily="34" charset="0"/>
                <a:cs typeface="Browallia New" pitchFamily="34" charset="-34"/>
              </a:rPr>
              <a:t>verbinden</a:t>
            </a:r>
          </a:p>
          <a:p>
            <a:pPr>
              <a:buNone/>
            </a:pP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We zochten </a:t>
            </a:r>
            <a:r>
              <a:rPr lang="nl-NL" sz="1600" cap="all" dirty="0" smtClean="0">
                <a:solidFill>
                  <a:srgbClr val="FF0000"/>
                </a:solidFill>
                <a:latin typeface="Franklin Gothic Medium" pitchFamily="34" charset="0"/>
                <a:cs typeface="Browallia New" pitchFamily="34" charset="-34"/>
              </a:rPr>
              <a:t>kopers</a:t>
            </a: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 van onze producten		Nu </a:t>
            </a:r>
            <a:r>
              <a:rPr lang="nl-NL" sz="1600" cap="all" dirty="0" smtClean="0">
                <a:solidFill>
                  <a:srgbClr val="00B050"/>
                </a:solidFill>
                <a:latin typeface="Franklin Gothic Medium" pitchFamily="34" charset="0"/>
                <a:cs typeface="Browallia New" pitchFamily="34" charset="-34"/>
              </a:rPr>
              <a:t>fans</a:t>
            </a:r>
            <a:r>
              <a:rPr lang="nl-NL" sz="1600" dirty="0" smtClean="0">
                <a:latin typeface="Franklin Gothic Medium" pitchFamily="34" charset="0"/>
                <a:cs typeface="Browallia New" pitchFamily="34" charset="-34"/>
              </a:rPr>
              <a:t> van ons merk</a:t>
            </a:r>
          </a:p>
          <a:p>
            <a:pPr>
              <a:buNone/>
            </a:pPr>
            <a:endParaRPr lang="nl-NL" sz="1600" dirty="0">
              <a:latin typeface="Franklin Gothic Medium" pitchFamily="34" charset="0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2627784" y="5301208"/>
            <a:ext cx="4968552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2627784" y="4653136"/>
            <a:ext cx="4968552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627784" y="1268760"/>
            <a:ext cx="4968552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627784" y="1916832"/>
            <a:ext cx="4968552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2699792" y="2564904"/>
            <a:ext cx="4968552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2627784" y="3212976"/>
            <a:ext cx="4968552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627784" y="3861048"/>
            <a:ext cx="4968552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691680" y="1196752"/>
            <a:ext cx="67687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nl-NL" sz="2200" cap="all" spc="100" dirty="0" smtClean="0">
                <a:latin typeface="Eras Light ITC" pitchFamily="34" charset="0"/>
              </a:rPr>
              <a:t>1. 	       </a:t>
            </a:r>
            <a:r>
              <a:rPr lang="nl-NL" sz="2200" cap="all" spc="100" dirty="0" smtClean="0">
                <a:latin typeface="Franklin Gothic Demi" pitchFamily="34" charset="0"/>
              </a:rPr>
              <a:t>Van offline naar online</a:t>
            </a:r>
          </a:p>
          <a:p>
            <a:pPr marL="342900" indent="-342900"/>
            <a:endParaRPr lang="nl-NL" sz="2200" dirty="0" smtClean="0">
              <a:latin typeface="Franklin Gothic Book" pitchFamily="34" charset="0"/>
            </a:endParaRPr>
          </a:p>
          <a:p>
            <a:r>
              <a:rPr lang="nl-NL" sz="2200" cap="all" spc="100" dirty="0" smtClean="0">
                <a:latin typeface="Eras Light ITC" pitchFamily="34" charset="0"/>
              </a:rPr>
              <a:t>2. 	</a:t>
            </a:r>
            <a:r>
              <a:rPr lang="nl-NL" sz="2200" cap="all" spc="100" dirty="0" smtClean="0">
                <a:latin typeface="Franklin Gothic Demi" pitchFamily="34" charset="0"/>
              </a:rPr>
              <a:t>TRANSPARANTIE</a:t>
            </a:r>
          </a:p>
          <a:p>
            <a:r>
              <a:rPr lang="nl-NL" sz="2200" dirty="0" smtClean="0">
                <a:latin typeface="Franklin Gothic Book" pitchFamily="34" charset="0"/>
              </a:rPr>
              <a:t>	</a:t>
            </a:r>
          </a:p>
          <a:p>
            <a:r>
              <a:rPr lang="nl-NL" sz="2200" cap="all" spc="100" dirty="0" smtClean="0">
                <a:latin typeface="Eras Light ITC" pitchFamily="34" charset="0"/>
              </a:rPr>
              <a:t>3. 	</a:t>
            </a:r>
            <a:r>
              <a:rPr lang="nl-NL" sz="2200" cap="all" spc="100" dirty="0" smtClean="0">
                <a:latin typeface="Franklin Gothic Demi" pitchFamily="34" charset="0"/>
              </a:rPr>
              <a:t>Geïntegreerde communicatie</a:t>
            </a:r>
          </a:p>
          <a:p>
            <a:endParaRPr lang="nl-NL" sz="2200" dirty="0" smtClean="0">
              <a:latin typeface="Franklin Gothic Book" pitchFamily="34" charset="0"/>
            </a:endParaRPr>
          </a:p>
          <a:p>
            <a:r>
              <a:rPr lang="nl-NL" sz="2200" cap="all" spc="100" dirty="0" smtClean="0">
                <a:latin typeface="Eras Light ITC" pitchFamily="34" charset="0"/>
              </a:rPr>
              <a:t>4. 	</a:t>
            </a:r>
            <a:r>
              <a:rPr lang="nl-NL" sz="2200" cap="all" spc="100" dirty="0" err="1" smtClean="0">
                <a:latin typeface="Franklin Gothic Demi" pitchFamily="34" charset="0"/>
              </a:rPr>
              <a:t>eMOTIEMAATSCHAPPIJ</a:t>
            </a:r>
            <a:endParaRPr lang="nl-NL" sz="2200" cap="all" spc="100" dirty="0" smtClean="0">
              <a:latin typeface="Franklin Gothic Demi" pitchFamily="34" charset="0"/>
            </a:endParaRPr>
          </a:p>
          <a:p>
            <a:r>
              <a:rPr lang="nl-NL" sz="2200" dirty="0" smtClean="0">
                <a:latin typeface="Franklin Gothic Book" pitchFamily="34" charset="0"/>
              </a:rPr>
              <a:t>	</a:t>
            </a:r>
          </a:p>
          <a:p>
            <a:r>
              <a:rPr lang="nl-NL" sz="2200" cap="all" spc="100" dirty="0" smtClean="0">
                <a:latin typeface="Eras Light ITC" pitchFamily="34" charset="0"/>
              </a:rPr>
              <a:t>5. 	</a:t>
            </a:r>
            <a:r>
              <a:rPr lang="nl-NL" sz="2200" cap="all" spc="100" dirty="0" smtClean="0">
                <a:latin typeface="Franklin Gothic Demi" pitchFamily="34" charset="0"/>
              </a:rPr>
              <a:t>duurzaamheid</a:t>
            </a:r>
          </a:p>
          <a:p>
            <a:endParaRPr lang="nl-NL" sz="2200" cap="all" spc="100" dirty="0" smtClean="0">
              <a:latin typeface="Franklin Gothic Demi" pitchFamily="34" charset="0"/>
            </a:endParaRPr>
          </a:p>
          <a:p>
            <a:r>
              <a:rPr lang="nl-NL" sz="2200" cap="all" spc="100" dirty="0" smtClean="0">
                <a:latin typeface="Eras Light ITC" pitchFamily="34" charset="0"/>
              </a:rPr>
              <a:t>6.</a:t>
            </a:r>
            <a:r>
              <a:rPr lang="nl-NL" sz="2200" cap="all" spc="100" dirty="0" smtClean="0">
                <a:latin typeface="Franklin Gothic Demi" pitchFamily="34" charset="0"/>
              </a:rPr>
              <a:t>	NETWERKMAATSCHAPPIJ</a:t>
            </a:r>
          </a:p>
          <a:p>
            <a:endParaRPr lang="nl-NL" sz="2200" cap="all" spc="100" dirty="0" smtClean="0">
              <a:latin typeface="Franklin Gothic Demi" pitchFamily="34" charset="0"/>
            </a:endParaRPr>
          </a:p>
          <a:p>
            <a:r>
              <a:rPr lang="nl-NL" sz="2200" cap="all" spc="100" dirty="0" smtClean="0">
                <a:latin typeface="Eras Light ITC" pitchFamily="34" charset="0"/>
              </a:rPr>
              <a:t>7.</a:t>
            </a:r>
            <a:r>
              <a:rPr lang="nl-NL" sz="2200" cap="all" spc="100" dirty="0" smtClean="0">
                <a:latin typeface="Franklin Gothic Demi" pitchFamily="34" charset="0"/>
              </a:rPr>
              <a:t>	ACCOUNTABILITY</a:t>
            </a:r>
          </a:p>
          <a:p>
            <a:r>
              <a:rPr lang="nl-NL" sz="2200" dirty="0" smtClean="0">
                <a:latin typeface="Franklin Gothic Book" pitchFamily="34" charset="0"/>
              </a:rPr>
              <a:t>	</a:t>
            </a:r>
            <a:endParaRPr lang="nl-NL" sz="2200" dirty="0">
              <a:latin typeface="Franklin Gothic Book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algn="l"/>
            <a:r>
              <a:rPr lang="nl-NL" sz="3600" i="1" dirty="0" smtClean="0">
                <a:solidFill>
                  <a:srgbClr val="FF0000"/>
                </a:solidFill>
                <a:latin typeface="Georgia" pitchFamily="18" charset="0"/>
              </a:rPr>
              <a:t>Ontwikkelingen in het vak</a:t>
            </a:r>
            <a:endParaRPr lang="nl-NL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Communicatie als staffunctie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2600" y="3327400"/>
            <a:ext cx="558800" cy="203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2600" y="3327400"/>
            <a:ext cx="558800" cy="2032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2600" y="3327400"/>
            <a:ext cx="558800" cy="2032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2600" y="3327400"/>
            <a:ext cx="558800" cy="203200"/>
          </a:xfrm>
          <a:prstGeom prst="rect">
            <a:avLst/>
          </a:prstGeom>
        </p:spPr>
      </p:pic>
      <p:pic>
        <p:nvPicPr>
          <p:cNvPr id="8" name="Afbeelding 7" descr="Schermafbeelding 2016-05-02 om 11.05.4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778000"/>
            <a:ext cx="8089900" cy="330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Communicatie als lijnfunctie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3340100"/>
            <a:ext cx="1219200" cy="177800"/>
          </a:xfrm>
          <a:prstGeom prst="rect">
            <a:avLst/>
          </a:prstGeom>
        </p:spPr>
      </p:pic>
      <p:pic>
        <p:nvPicPr>
          <p:cNvPr id="5" name="Afbeelding 4" descr="Schermafbeelding 2016-05-02 om 11.17.4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76400"/>
            <a:ext cx="8763000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67544" y="2636912"/>
            <a:ext cx="2520280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467544" y="3284984"/>
            <a:ext cx="2520280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467544" y="3861048"/>
            <a:ext cx="2520280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467544" y="4509120"/>
            <a:ext cx="2520280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467544" y="5085184"/>
            <a:ext cx="2520280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467544" y="5733256"/>
            <a:ext cx="2520280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395536" y="2564899"/>
            <a:ext cx="56166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nl-NL" sz="2400" cap="all" spc="100" dirty="0" smtClean="0">
                <a:latin typeface="Franklin Gothic Demi" pitchFamily="34" charset="0"/>
              </a:rPr>
              <a:t>1. Analyseren</a:t>
            </a:r>
          </a:p>
          <a:p>
            <a:pPr marL="342900" indent="-342900"/>
            <a:r>
              <a:rPr lang="nl-NL" sz="1600" cap="all" spc="100" dirty="0" smtClean="0">
                <a:latin typeface="Eras Light ITC" pitchFamily="34" charset="0"/>
              </a:rPr>
              <a:t>	</a:t>
            </a:r>
            <a:endParaRPr lang="nl-NL" sz="1600" dirty="0" smtClean="0">
              <a:latin typeface="Franklin Gothic Book" pitchFamily="34" charset="0"/>
            </a:endParaRPr>
          </a:p>
          <a:p>
            <a:pPr marL="342900" indent="-342900"/>
            <a:r>
              <a:rPr lang="nl-NL" sz="2400" cap="all" spc="100" dirty="0" smtClean="0">
                <a:latin typeface="Franklin Gothic Demi" pitchFamily="34" charset="0"/>
              </a:rPr>
              <a:t>2. Adviseren</a:t>
            </a:r>
          </a:p>
          <a:p>
            <a:pPr marL="342900" indent="-342900"/>
            <a:r>
              <a:rPr lang="nl-NL" sz="1600" cap="all" spc="100" dirty="0" smtClean="0">
                <a:latin typeface="Eras Light ITC" pitchFamily="34" charset="0"/>
              </a:rPr>
              <a:t>	</a:t>
            </a:r>
            <a:endParaRPr lang="nl-NL" sz="1600" dirty="0" smtClean="0">
              <a:latin typeface="Franklin Gothic Book" pitchFamily="34" charset="0"/>
            </a:endParaRPr>
          </a:p>
          <a:p>
            <a:pPr marL="342900" indent="-342900"/>
            <a:r>
              <a:rPr lang="nl-NL" sz="2400" cap="all" spc="100" dirty="0" smtClean="0">
                <a:latin typeface="Franklin Gothic Demi" pitchFamily="34" charset="0"/>
              </a:rPr>
              <a:t>3. integreren</a:t>
            </a:r>
          </a:p>
          <a:p>
            <a:pPr marL="342900" indent="-342900"/>
            <a:r>
              <a:rPr lang="nl-NL" sz="1600" cap="all" spc="100" dirty="0" smtClean="0">
                <a:latin typeface="Eras Light ITC" pitchFamily="34" charset="0"/>
              </a:rPr>
              <a:t>	</a:t>
            </a:r>
            <a:endParaRPr lang="nl-NL" sz="1600" dirty="0" smtClean="0">
              <a:latin typeface="Franklin Gothic Book" pitchFamily="34" charset="0"/>
            </a:endParaRPr>
          </a:p>
          <a:p>
            <a:pPr marL="342900" indent="-342900"/>
            <a:r>
              <a:rPr lang="nl-NL" sz="2400" cap="all" spc="100" dirty="0" smtClean="0">
                <a:latin typeface="Franklin Gothic Demi" pitchFamily="34" charset="0"/>
              </a:rPr>
              <a:t>4. creëren</a:t>
            </a:r>
          </a:p>
          <a:p>
            <a:pPr marL="342900" indent="-342900"/>
            <a:r>
              <a:rPr lang="nl-NL" sz="1600" cap="all" spc="100" dirty="0" smtClean="0">
                <a:latin typeface="Eras Light ITC" pitchFamily="34" charset="0"/>
              </a:rPr>
              <a:t>	</a:t>
            </a:r>
            <a:endParaRPr lang="nl-NL" sz="1600" dirty="0" smtClean="0">
              <a:latin typeface="Franklin Gothic Book" pitchFamily="34" charset="0"/>
            </a:endParaRPr>
          </a:p>
          <a:p>
            <a:pPr marL="342900" indent="-342900"/>
            <a:r>
              <a:rPr lang="nl-NL" sz="2400" cap="all" spc="100" dirty="0" smtClean="0">
                <a:latin typeface="Franklin Gothic Demi" pitchFamily="34" charset="0"/>
              </a:rPr>
              <a:t>5. Begeleiden</a:t>
            </a:r>
          </a:p>
          <a:p>
            <a:pPr marL="342900" indent="-342900"/>
            <a:r>
              <a:rPr lang="nl-NL" sz="1600" cap="all" spc="100" dirty="0" smtClean="0">
                <a:latin typeface="Eras Light ITC" pitchFamily="34" charset="0"/>
              </a:rPr>
              <a:t>	</a:t>
            </a:r>
            <a:endParaRPr lang="nl-NL" sz="1600" dirty="0" smtClean="0">
              <a:latin typeface="Franklin Gothic Book" pitchFamily="34" charset="0"/>
            </a:endParaRPr>
          </a:p>
          <a:p>
            <a:pPr marL="342900" indent="-342900"/>
            <a:r>
              <a:rPr lang="nl-NL" sz="2400" cap="all" spc="100" dirty="0" smtClean="0">
                <a:latin typeface="Franklin Gothic Demi" pitchFamily="34" charset="0"/>
              </a:rPr>
              <a:t>6.	organiseren</a:t>
            </a:r>
          </a:p>
          <a:p>
            <a:pPr marL="342900" indent="-342900"/>
            <a:r>
              <a:rPr lang="nl-NL" sz="1600" dirty="0" smtClean="0">
                <a:latin typeface="Franklin Gothic Book" pitchFamily="34" charset="0"/>
              </a:rPr>
              <a:t>	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3600" i="1" dirty="0" smtClean="0">
                <a:solidFill>
                  <a:srgbClr val="FF0000"/>
                </a:solidFill>
                <a:latin typeface="Georgia" pitchFamily="18" charset="0"/>
              </a:rPr>
              <a:t>De communicatiemedewerker – </a:t>
            </a:r>
            <a:br>
              <a:rPr lang="nl-NL" sz="3600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nl-NL" sz="3600" i="1" dirty="0" smtClean="0">
                <a:solidFill>
                  <a:srgbClr val="FF0000"/>
                </a:solidFill>
                <a:latin typeface="Georgia" pitchFamily="18" charset="0"/>
              </a:rPr>
              <a:t>functies en activiteiten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67544" y="1558533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Franklin Gothic Book" pitchFamily="34" charset="0"/>
              </a:rPr>
              <a:t>Zes kerntaken van de communicatieprofessional volgens de Nederlandse beroepsvereniging </a:t>
            </a:r>
            <a:r>
              <a:rPr lang="nl-NL" dirty="0" err="1" smtClean="0">
                <a:latin typeface="Franklin Gothic Book" pitchFamily="34" charset="0"/>
              </a:rPr>
              <a:t>Logeion</a:t>
            </a:r>
            <a:r>
              <a:rPr lang="nl-NL" dirty="0" smtClean="0">
                <a:latin typeface="Franklin Gothic Book" pitchFamily="34" charset="0"/>
              </a:rPr>
              <a:t>:</a:t>
            </a:r>
            <a:endParaRPr lang="nl-NL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nl-NL" sz="4000" i="1" dirty="0" smtClean="0">
                <a:solidFill>
                  <a:srgbClr val="FF0000"/>
                </a:solidFill>
                <a:latin typeface="Georgia" pitchFamily="18" charset="0"/>
              </a:rPr>
              <a:t>Communicatie versus Marketing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94613"/>
            <a:ext cx="6379468" cy="110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5344" y="3783073"/>
            <a:ext cx="6461489" cy="26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1259632" y="1340768"/>
            <a:ext cx="64087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cap="all" spc="100" dirty="0" smtClean="0">
                <a:latin typeface="Franklin Gothic Demi" pitchFamily="34" charset="0"/>
              </a:rPr>
              <a:t>Verschillen in taakgebieden van de</a:t>
            </a:r>
          </a:p>
          <a:p>
            <a:pPr algn="ctr"/>
            <a:r>
              <a:rPr lang="nl-NL" cap="all" spc="100" dirty="0" smtClean="0">
                <a:latin typeface="Franklin Gothic Demi" pitchFamily="34" charset="0"/>
              </a:rPr>
              <a:t>afdelingen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259632" y="3070701"/>
            <a:ext cx="64087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cap="all" spc="100" dirty="0" smtClean="0">
                <a:latin typeface="Franklin Gothic Demi" pitchFamily="34" charset="0"/>
              </a:rPr>
              <a:t>Mogelijke taakverdeling tussen de </a:t>
            </a:r>
          </a:p>
          <a:p>
            <a:pPr algn="ctr"/>
            <a:r>
              <a:rPr lang="nl-NL" cap="all" spc="100" dirty="0" smtClean="0">
                <a:latin typeface="Franklin Gothic Demi" pitchFamily="34" charset="0"/>
              </a:rPr>
              <a:t>afdelingen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102</Words>
  <Application>Microsoft Office PowerPoint</Application>
  <PresentationFormat>Diavoorstelling (4:3)</PresentationFormat>
  <Paragraphs>81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7" baseType="lpstr">
      <vt:lpstr>Arial</vt:lpstr>
      <vt:lpstr>Browallia New</vt:lpstr>
      <vt:lpstr>Calibri</vt:lpstr>
      <vt:lpstr>Eras Light ITC</vt:lpstr>
      <vt:lpstr>Franklin Gothic Book</vt:lpstr>
      <vt:lpstr>Franklin Gothic Demi</vt:lpstr>
      <vt:lpstr>Franklin Gothic Medium</vt:lpstr>
      <vt:lpstr>Georgia</vt:lpstr>
      <vt:lpstr>Office-thema</vt:lpstr>
      <vt:lpstr>PowerPoint-presentatie</vt:lpstr>
      <vt:lpstr>PowerPoint-presentatie</vt:lpstr>
      <vt:lpstr>Communicatie verandert razendsnel</vt:lpstr>
      <vt:lpstr>Ontwikkelingen in het vak</vt:lpstr>
      <vt:lpstr>Communicatie als staffunctie</vt:lpstr>
      <vt:lpstr>Communicatie als lijnfunctie</vt:lpstr>
      <vt:lpstr>De communicatiemedewerker –  functies en activiteiten</vt:lpstr>
      <vt:lpstr>Communicatie versus Marketing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Wil</dc:creator>
  <cp:lastModifiedBy>Ingrid Buckx</cp:lastModifiedBy>
  <cp:revision>108</cp:revision>
  <cp:lastPrinted>2016-05-02T09:29:29Z</cp:lastPrinted>
  <dcterms:created xsi:type="dcterms:W3CDTF">2010-06-09T10:02:03Z</dcterms:created>
  <dcterms:modified xsi:type="dcterms:W3CDTF">2018-03-11T13:59:43Z</dcterms:modified>
</cp:coreProperties>
</file>